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0213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2335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6053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94630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5087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0758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0177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569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4397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0184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7562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C11BC-892D-4A5E-98FC-AC69D573F254}" type="datetimeFigureOut">
              <a:rPr lang="es-419" smtClean="0"/>
              <a:t>22/10/2021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AB8B1-C495-4270-892E-6FD10B0E348B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28145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SyAXie0YrUA4KS06KZXshK-AWMRS3Iku/view?usp=shari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657600" y="1073235"/>
            <a:ext cx="4646140" cy="113682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233" y="174796"/>
            <a:ext cx="3114675" cy="146685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871784" y="1226147"/>
            <a:ext cx="4250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dirty="0" smtClean="0"/>
              <a:t>Bases de Datos- SQL Server</a:t>
            </a:r>
          </a:p>
          <a:p>
            <a:pPr algn="ctr"/>
            <a:r>
              <a:rPr lang="es-419" sz="2400" dirty="0" smtClean="0"/>
              <a:t>Procesual Hito 3</a:t>
            </a:r>
            <a:endParaRPr lang="es-419" sz="2400" dirty="0"/>
          </a:p>
        </p:txBody>
      </p:sp>
      <p:sp>
        <p:nvSpPr>
          <p:cNvPr id="12" name="Rectángulo 11"/>
          <p:cNvSpPr/>
          <p:nvPr/>
        </p:nvSpPr>
        <p:spPr>
          <a:xfrm>
            <a:off x="210066" y="3529048"/>
            <a:ext cx="4448432" cy="3089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CuadroTexto 12"/>
          <p:cNvSpPr txBox="1"/>
          <p:nvPr/>
        </p:nvSpPr>
        <p:spPr>
          <a:xfrm>
            <a:off x="432487" y="3919480"/>
            <a:ext cx="40035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latin typeface="Bahnschrift Condensed" panose="020B0502040204020203" pitchFamily="34" charset="0"/>
              </a:rPr>
              <a:t>Estudiante: Karla </a:t>
            </a:r>
            <a:r>
              <a:rPr lang="es-MX" sz="2400" dirty="0" err="1" smtClean="0">
                <a:latin typeface="Bahnschrift Condensed" panose="020B0502040204020203" pitchFamily="34" charset="0"/>
              </a:rPr>
              <a:t>Belen</a:t>
            </a:r>
            <a:r>
              <a:rPr lang="es-MX" sz="2400" dirty="0" smtClean="0">
                <a:latin typeface="Bahnschrift Condensed" panose="020B0502040204020203" pitchFamily="34" charset="0"/>
              </a:rPr>
              <a:t> </a:t>
            </a:r>
            <a:r>
              <a:rPr lang="es-MX" sz="2400" dirty="0" err="1" smtClean="0">
                <a:latin typeface="Bahnschrift Condensed" panose="020B0502040204020203" pitchFamily="34" charset="0"/>
              </a:rPr>
              <a:t>Diaz</a:t>
            </a:r>
            <a:r>
              <a:rPr lang="es-MX" sz="2400" dirty="0" smtClean="0">
                <a:latin typeface="Bahnschrift Condensed" panose="020B0502040204020203" pitchFamily="34" charset="0"/>
              </a:rPr>
              <a:t> Flores </a:t>
            </a:r>
          </a:p>
          <a:p>
            <a:r>
              <a:rPr lang="es-MX" sz="2400" dirty="0" smtClean="0">
                <a:latin typeface="Bahnschrift Condensed" panose="020B0502040204020203" pitchFamily="34" charset="0"/>
              </a:rPr>
              <a:t>Ingeniero: William </a:t>
            </a:r>
            <a:r>
              <a:rPr lang="es-MX" sz="2400" dirty="0" err="1" smtClean="0">
                <a:latin typeface="Bahnschrift Condensed" panose="020B0502040204020203" pitchFamily="34" charset="0"/>
              </a:rPr>
              <a:t>Roddy</a:t>
            </a:r>
            <a:r>
              <a:rPr lang="es-MX" sz="2400" dirty="0" smtClean="0">
                <a:latin typeface="Bahnschrift Condensed" panose="020B0502040204020203" pitchFamily="34" charset="0"/>
              </a:rPr>
              <a:t> Barra Paredes</a:t>
            </a:r>
          </a:p>
          <a:p>
            <a:r>
              <a:rPr lang="es-MX" sz="2400" dirty="0" smtClean="0">
                <a:latin typeface="Bahnschrift Condensed" panose="020B0502040204020203" pitchFamily="34" charset="0"/>
              </a:rPr>
              <a:t>Semestre: Segundo</a:t>
            </a:r>
          </a:p>
          <a:p>
            <a:r>
              <a:rPr lang="es-MX" sz="2400" dirty="0" smtClean="0">
                <a:latin typeface="Bahnschrift Condensed" panose="020B0502040204020203" pitchFamily="34" charset="0"/>
              </a:rPr>
              <a:t>Gestión:            </a:t>
            </a:r>
          </a:p>
          <a:p>
            <a:r>
              <a:rPr lang="es-MX" sz="2400" dirty="0">
                <a:latin typeface="Bahnschrift Condensed" panose="020B0502040204020203" pitchFamily="34" charset="0"/>
              </a:rPr>
              <a:t> </a:t>
            </a:r>
            <a:r>
              <a:rPr lang="es-MX" sz="2400" dirty="0" smtClean="0">
                <a:latin typeface="Bahnschrift Condensed" panose="020B0502040204020203" pitchFamily="34" charset="0"/>
              </a:rPr>
              <a:t>                         2021</a:t>
            </a:r>
            <a:endParaRPr lang="es-419" sz="2400" dirty="0">
              <a:latin typeface="Bahnschrift Condensed" panose="020B0502040204020203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146" y="4063062"/>
            <a:ext cx="5774740" cy="20211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46607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742757" y="46167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0" y="92334"/>
            <a:ext cx="61328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Manejo de consultas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141" y="850227"/>
            <a:ext cx="1166396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419" sz="4400" b="1" cap="none" spc="0" dirty="0" smtClean="0">
                <a:ln/>
                <a:solidFill>
                  <a:schemeClr val="accent4"/>
                </a:solidFill>
                <a:effectLst/>
              </a:rPr>
              <a:t>Mostrar los productos(Nombre y stock) con stock</a:t>
            </a:r>
          </a:p>
          <a:p>
            <a:r>
              <a:rPr lang="es-419" sz="4400" b="1" cap="none" spc="0" dirty="0" smtClean="0">
                <a:ln/>
                <a:solidFill>
                  <a:schemeClr val="accent4"/>
                </a:solidFill>
                <a:effectLst/>
              </a:rPr>
              <a:t> mayor igual a 10</a:t>
            </a:r>
            <a:endParaRPr lang="es-ES" sz="4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8" y="1650448"/>
            <a:ext cx="5050855" cy="4992109"/>
          </a:xfrm>
          <a:prstGeom prst="rect">
            <a:avLst/>
          </a:prstGeom>
        </p:spPr>
      </p:pic>
      <p:sp>
        <p:nvSpPr>
          <p:cNvPr id="9" name="Almacenamiento de acceso secuencial 8"/>
          <p:cNvSpPr/>
          <p:nvPr/>
        </p:nvSpPr>
        <p:spPr>
          <a:xfrm>
            <a:off x="1079169" y="2629128"/>
            <a:ext cx="4956313" cy="3034747"/>
          </a:xfrm>
          <a:prstGeom prst="flowChartMagnetic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SELECT </a:t>
            </a:r>
            <a:r>
              <a:rPr lang="en-US" dirty="0" err="1" smtClean="0"/>
              <a:t>prod.nombres</a:t>
            </a:r>
            <a:r>
              <a:rPr lang="en-US" dirty="0" smtClean="0"/>
              <a:t>, </a:t>
            </a:r>
            <a:r>
              <a:rPr lang="en-US" dirty="0" err="1" smtClean="0"/>
              <a:t>prod.stock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productos</a:t>
            </a:r>
            <a:r>
              <a:rPr lang="en-US" dirty="0" smtClean="0"/>
              <a:t> AS prod</a:t>
            </a:r>
          </a:p>
          <a:p>
            <a:r>
              <a:rPr lang="en-US" dirty="0" smtClean="0"/>
              <a:t>WHERE </a:t>
            </a:r>
            <a:r>
              <a:rPr lang="en-US" dirty="0" err="1" smtClean="0"/>
              <a:t>prod.stock</a:t>
            </a:r>
            <a:r>
              <a:rPr lang="en-US" dirty="0" smtClean="0"/>
              <a:t> &gt;= 10;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3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742757" y="46167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6167"/>
            <a:ext cx="11711781" cy="26161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419" sz="4000" b="1" cap="none" spc="0" dirty="0" smtClean="0">
                <a:ln/>
                <a:solidFill>
                  <a:schemeClr val="accent4"/>
                </a:solidFill>
                <a:effectLst/>
              </a:rPr>
              <a:t>Mostrar el nombre del producto y la categoría de los productos pertenecen a la categoría de "</a:t>
            </a:r>
            <a:r>
              <a:rPr lang="es-419" sz="4000" b="1" cap="none" spc="0" dirty="0" err="1" smtClean="0">
                <a:ln/>
                <a:solidFill>
                  <a:schemeClr val="accent4"/>
                </a:solidFill>
                <a:effectLst/>
              </a:rPr>
              <a:t>electrodomesticos</a:t>
            </a:r>
            <a:r>
              <a:rPr lang="es-419" sz="4000" b="1" cap="none" spc="0" dirty="0" smtClean="0">
                <a:ln/>
                <a:solidFill>
                  <a:schemeClr val="accent4"/>
                </a:solidFill>
                <a:effectLst/>
              </a:rPr>
              <a:t>".</a:t>
            </a:r>
          </a:p>
          <a:p>
            <a:endParaRPr lang="es-419" sz="4400" b="1" cap="none" spc="0" dirty="0" smtClean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9" name="Almacenamiento de acceso secuencial 8"/>
          <p:cNvSpPr/>
          <p:nvPr/>
        </p:nvSpPr>
        <p:spPr>
          <a:xfrm>
            <a:off x="216601" y="3172467"/>
            <a:ext cx="5031260" cy="3034747"/>
          </a:xfrm>
          <a:prstGeom prst="flowChartMagneticTap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SELECT </a:t>
            </a:r>
            <a:r>
              <a:rPr lang="en-US" dirty="0" err="1" smtClean="0"/>
              <a:t>prod.nombres</a:t>
            </a:r>
            <a:r>
              <a:rPr lang="en-US" dirty="0" smtClean="0"/>
              <a:t>, </a:t>
            </a:r>
            <a:r>
              <a:rPr lang="en-US" dirty="0" err="1" smtClean="0"/>
              <a:t>cat.tipo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productos</a:t>
            </a:r>
            <a:r>
              <a:rPr lang="en-US" dirty="0" smtClean="0"/>
              <a:t> AS prod</a:t>
            </a:r>
          </a:p>
          <a:p>
            <a:r>
              <a:rPr lang="en-US" dirty="0" smtClean="0"/>
              <a:t>     INNER JOIN </a:t>
            </a:r>
            <a:r>
              <a:rPr lang="en-US" dirty="0" err="1" smtClean="0"/>
              <a:t>categorias</a:t>
            </a:r>
            <a:r>
              <a:rPr lang="en-US" dirty="0" smtClean="0"/>
              <a:t> AS cat ON </a:t>
            </a:r>
            <a:r>
              <a:rPr lang="en-US" dirty="0" err="1" smtClean="0"/>
              <a:t>prod.id_categoria</a:t>
            </a:r>
            <a:r>
              <a:rPr lang="en-US" dirty="0" smtClean="0"/>
              <a:t> = </a:t>
            </a:r>
            <a:r>
              <a:rPr lang="en-US" dirty="0" err="1" smtClean="0"/>
              <a:t>cat.id_categoria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cat.tipo</a:t>
            </a:r>
            <a:r>
              <a:rPr lang="en-US" dirty="0" smtClean="0"/>
              <a:t> = '</a:t>
            </a:r>
            <a:r>
              <a:rPr lang="en-US" dirty="0" err="1" smtClean="0"/>
              <a:t>electrodomesticos</a:t>
            </a:r>
            <a:r>
              <a:rPr lang="en-US" dirty="0" smtClean="0"/>
              <a:t>'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88" y="1354217"/>
            <a:ext cx="5732817" cy="54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4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742757" y="46167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677" y="56213"/>
            <a:ext cx="1115016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419" sz="4400" b="1" cap="none" spc="0" dirty="0" smtClean="0">
                <a:ln/>
                <a:solidFill>
                  <a:schemeClr val="accent4"/>
                </a:solidFill>
                <a:effectLst/>
              </a:rPr>
              <a:t>Que productos(nombre) tiene el pedido con id </a:t>
            </a:r>
          </a:p>
          <a:p>
            <a:r>
              <a:rPr lang="es-419" sz="4400" b="1" cap="none" spc="0" dirty="0" smtClean="0">
                <a:ln/>
                <a:solidFill>
                  <a:schemeClr val="accent4"/>
                </a:solidFill>
                <a:effectLst/>
              </a:rPr>
              <a:t>igual a = 1.</a:t>
            </a:r>
            <a:endParaRPr lang="es-ES" sz="4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9" name="Almacenamiento de acceso secuencial 8"/>
          <p:cNvSpPr/>
          <p:nvPr/>
        </p:nvSpPr>
        <p:spPr>
          <a:xfrm>
            <a:off x="124465" y="2263180"/>
            <a:ext cx="4956313" cy="3034747"/>
          </a:xfrm>
          <a:prstGeom prst="flowChartMagnetic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SELECT prod.nombres</a:t>
            </a:r>
          </a:p>
          <a:p>
            <a:r>
              <a:rPr lang="en-US" smtClean="0"/>
              <a:t>FROM productos AS prod</a:t>
            </a:r>
          </a:p>
          <a:p>
            <a:r>
              <a:rPr lang="en-US" smtClean="0"/>
              <a:t>INNER JOIN detalle_pedido AS dp ON prod.id_producto = dp.id_producto</a:t>
            </a:r>
          </a:p>
          <a:p>
            <a:r>
              <a:rPr lang="en-US" smtClean="0"/>
              <a:t>INNER JOIN pedido AS ped ON dp.id_pedido = ped.id_pedido</a:t>
            </a:r>
          </a:p>
          <a:p>
            <a:r>
              <a:rPr lang="en-US" smtClean="0"/>
              <a:t>WHERE ped.id_pedido = 1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00" y="851206"/>
            <a:ext cx="6649378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26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742757" y="46167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677" y="56213"/>
            <a:ext cx="1086201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419" sz="4400" b="1" cap="none" spc="0" dirty="0" smtClean="0">
                <a:ln/>
                <a:solidFill>
                  <a:schemeClr val="accent4"/>
                </a:solidFill>
                <a:effectLst/>
              </a:rPr>
              <a:t>Cuantos(</a:t>
            </a:r>
            <a:r>
              <a:rPr lang="es-419" sz="4400" b="1" cap="none" spc="0" dirty="0" err="1" smtClean="0">
                <a:ln/>
                <a:solidFill>
                  <a:schemeClr val="accent4"/>
                </a:solidFill>
                <a:effectLst/>
              </a:rPr>
              <a:t>count</a:t>
            </a:r>
            <a:r>
              <a:rPr lang="es-419" sz="4400" b="1" cap="none" spc="0" dirty="0" smtClean="0">
                <a:ln/>
                <a:solidFill>
                  <a:schemeClr val="accent4"/>
                </a:solidFill>
                <a:effectLst/>
              </a:rPr>
              <a:t>) productos tiene el pedido con</a:t>
            </a:r>
          </a:p>
          <a:p>
            <a:r>
              <a:rPr lang="es-419" sz="4400" b="1" cap="none" spc="0" dirty="0" smtClean="0">
                <a:ln/>
                <a:solidFill>
                  <a:schemeClr val="accent4"/>
                </a:solidFill>
                <a:effectLst/>
              </a:rPr>
              <a:t> id igual a = 2</a:t>
            </a:r>
          </a:p>
        </p:txBody>
      </p:sp>
      <p:sp>
        <p:nvSpPr>
          <p:cNvPr id="9" name="Almacenamiento de acceso secuencial 8"/>
          <p:cNvSpPr/>
          <p:nvPr/>
        </p:nvSpPr>
        <p:spPr>
          <a:xfrm>
            <a:off x="124465" y="2263180"/>
            <a:ext cx="4977622" cy="3262977"/>
          </a:xfrm>
          <a:prstGeom prst="flowChartMagnetic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SELECT count(</a:t>
            </a:r>
            <a:r>
              <a:rPr lang="en-US" dirty="0" err="1" smtClean="0"/>
              <a:t>prod.id_producto</a:t>
            </a:r>
            <a:r>
              <a:rPr lang="en-US" dirty="0" smtClean="0"/>
              <a:t>) AS </a:t>
            </a:r>
            <a:r>
              <a:rPr lang="en-US" dirty="0" err="1" smtClean="0"/>
              <a:t>Productos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productos</a:t>
            </a:r>
            <a:r>
              <a:rPr lang="en-US" dirty="0" smtClean="0"/>
              <a:t> AS prod</a:t>
            </a:r>
          </a:p>
          <a:p>
            <a:r>
              <a:rPr lang="en-US" dirty="0" smtClean="0"/>
              <a:t>INNER JOIN </a:t>
            </a:r>
            <a:r>
              <a:rPr lang="en-US" dirty="0" err="1" smtClean="0"/>
              <a:t>detalle_pedido</a:t>
            </a:r>
            <a:r>
              <a:rPr lang="en-US" dirty="0" smtClean="0"/>
              <a:t> AS </a:t>
            </a:r>
            <a:r>
              <a:rPr lang="en-US" dirty="0" err="1" smtClean="0"/>
              <a:t>dp</a:t>
            </a:r>
            <a:r>
              <a:rPr lang="en-US" dirty="0" smtClean="0"/>
              <a:t> ON </a:t>
            </a:r>
            <a:r>
              <a:rPr lang="en-US" dirty="0" err="1" smtClean="0"/>
              <a:t>prod.id_producto</a:t>
            </a:r>
            <a:r>
              <a:rPr lang="en-US" dirty="0" smtClean="0"/>
              <a:t> = </a:t>
            </a:r>
            <a:r>
              <a:rPr lang="en-US" dirty="0" err="1" smtClean="0"/>
              <a:t>dp.id_producto</a:t>
            </a:r>
            <a:endParaRPr lang="en-US" dirty="0" smtClean="0"/>
          </a:p>
          <a:p>
            <a:r>
              <a:rPr lang="en-US" dirty="0" smtClean="0"/>
              <a:t>INNER JOIN </a:t>
            </a:r>
            <a:r>
              <a:rPr lang="en-US" dirty="0" err="1" smtClean="0"/>
              <a:t>pedido</a:t>
            </a:r>
            <a:r>
              <a:rPr lang="en-US" dirty="0" smtClean="0"/>
              <a:t> AS </a:t>
            </a:r>
            <a:r>
              <a:rPr lang="en-US" dirty="0" err="1" smtClean="0"/>
              <a:t>ped</a:t>
            </a:r>
            <a:r>
              <a:rPr lang="en-US" dirty="0" smtClean="0"/>
              <a:t> ON </a:t>
            </a:r>
            <a:r>
              <a:rPr lang="en-US" dirty="0" err="1" smtClean="0"/>
              <a:t>dp.id_pedido</a:t>
            </a:r>
            <a:r>
              <a:rPr lang="en-US" dirty="0" smtClean="0"/>
              <a:t> = </a:t>
            </a:r>
            <a:r>
              <a:rPr lang="en-US" dirty="0" err="1" smtClean="0"/>
              <a:t>ped.id_pedido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 err="1" smtClean="0"/>
              <a:t>ped.id_pedido</a:t>
            </a:r>
            <a:r>
              <a:rPr lang="en-US" dirty="0" smtClean="0"/>
              <a:t> = 2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88" y="779488"/>
            <a:ext cx="5528863" cy="58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0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742757" y="46167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677" y="56213"/>
            <a:ext cx="120842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419" sz="4400" b="1" cap="none" spc="0" dirty="0" smtClean="0">
                <a:ln/>
                <a:solidFill>
                  <a:schemeClr val="accent4"/>
                </a:solidFill>
                <a:effectLst/>
              </a:rPr>
              <a:t>Crear una función que permita sumar 3 números.</a:t>
            </a:r>
            <a:endParaRPr lang="es-ES" sz="4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" name="Pergamino vertical 1"/>
          <p:cNvSpPr/>
          <p:nvPr/>
        </p:nvSpPr>
        <p:spPr>
          <a:xfrm>
            <a:off x="223676" y="1065496"/>
            <a:ext cx="5367131" cy="555266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CREATE OR ALTER FUNCTION suma_tres_numeros(@num1 INT, @num2 INT, @num3 INT)</a:t>
            </a:r>
          </a:p>
          <a:p>
            <a:pPr algn="ctr"/>
            <a:r>
              <a:rPr lang="en-US" smtClean="0"/>
              <a:t>RETURNS INTEGER</a:t>
            </a:r>
          </a:p>
          <a:p>
            <a:pPr algn="ctr"/>
            <a:r>
              <a:rPr lang="en-US" smtClean="0"/>
              <a:t>    AS</a:t>
            </a:r>
          </a:p>
          <a:p>
            <a:pPr algn="ctr"/>
            <a:r>
              <a:rPr lang="en-US" smtClean="0"/>
              <a:t>    BEGIN</a:t>
            </a:r>
          </a:p>
          <a:p>
            <a:pPr algn="ctr"/>
            <a:r>
              <a:rPr lang="en-US" smtClean="0"/>
              <a:t>        DECLARE @respuesta INTEGER = 0;</a:t>
            </a:r>
          </a:p>
          <a:p>
            <a:pPr algn="ctr"/>
            <a:endParaRPr lang="en-US" smtClean="0"/>
          </a:p>
          <a:p>
            <a:pPr algn="ctr"/>
            <a:r>
              <a:rPr lang="en-US" smtClean="0"/>
              <a:t>        SET @respuesta = @num1 + @num2 + @num3;</a:t>
            </a:r>
          </a:p>
          <a:p>
            <a:pPr algn="ctr"/>
            <a:endParaRPr lang="en-US" smtClean="0"/>
          </a:p>
          <a:p>
            <a:pPr algn="ctr"/>
            <a:r>
              <a:rPr lang="en-US" smtClean="0"/>
              <a:t>        RETURN @respuesta;</a:t>
            </a:r>
          </a:p>
          <a:p>
            <a:pPr algn="ctr"/>
            <a:r>
              <a:rPr lang="en-US" smtClean="0"/>
              <a:t>    END;</a:t>
            </a:r>
          </a:p>
          <a:p>
            <a:pPr algn="ctr"/>
            <a:endParaRPr lang="en-US" smtClean="0"/>
          </a:p>
          <a:p>
            <a:pPr algn="ctr"/>
            <a:r>
              <a:rPr lang="en-US" smtClean="0"/>
              <a:t>SELECT dbo.suma_tres_numeros(5,6,2);</a:t>
            </a:r>
            <a:endParaRPr lang="es-419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2" t="10305" r="44928" b="22939"/>
          <a:stretch/>
        </p:blipFill>
        <p:spPr>
          <a:xfrm>
            <a:off x="5927489" y="825655"/>
            <a:ext cx="5562146" cy="561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0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742757" y="46167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677" y="56213"/>
            <a:ext cx="120842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419" sz="4400" b="1" cap="none" spc="0" dirty="0" smtClean="0">
                <a:ln/>
                <a:solidFill>
                  <a:schemeClr val="accent4"/>
                </a:solidFill>
                <a:effectLst/>
              </a:rPr>
              <a:t>Crear una función que permita sumar 3 números.</a:t>
            </a:r>
            <a:endParaRPr lang="es-ES" sz="4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" name="Pergamino vertical 1"/>
          <p:cNvSpPr/>
          <p:nvPr/>
        </p:nvSpPr>
        <p:spPr>
          <a:xfrm>
            <a:off x="223676" y="1065496"/>
            <a:ext cx="5367131" cy="5552661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CREATE OR ALTER FUNCTION resta_tres_numeros(@num1 INT, @num2 INT, @num3 INT)</a:t>
            </a:r>
          </a:p>
          <a:p>
            <a:pPr algn="ctr"/>
            <a:r>
              <a:rPr lang="en-US" smtClean="0"/>
              <a:t>RETURNS INTEGER</a:t>
            </a:r>
          </a:p>
          <a:p>
            <a:pPr algn="ctr"/>
            <a:r>
              <a:rPr lang="en-US" smtClean="0"/>
              <a:t>    AS</a:t>
            </a:r>
          </a:p>
          <a:p>
            <a:pPr algn="ctr"/>
            <a:r>
              <a:rPr lang="en-US" smtClean="0"/>
              <a:t>    BEGIN</a:t>
            </a:r>
          </a:p>
          <a:p>
            <a:pPr algn="ctr"/>
            <a:r>
              <a:rPr lang="en-US" smtClean="0"/>
              <a:t>        DECLARE @respuesta INTEGER = 0;</a:t>
            </a:r>
          </a:p>
          <a:p>
            <a:pPr algn="ctr"/>
            <a:endParaRPr lang="en-US" smtClean="0"/>
          </a:p>
          <a:p>
            <a:pPr algn="ctr"/>
            <a:r>
              <a:rPr lang="en-US" smtClean="0"/>
              <a:t>        SET @respuesta = @num1 - @num2 - @num3;</a:t>
            </a:r>
          </a:p>
          <a:p>
            <a:pPr algn="ctr"/>
            <a:endParaRPr lang="en-US" smtClean="0"/>
          </a:p>
          <a:p>
            <a:pPr algn="ctr"/>
            <a:r>
              <a:rPr lang="en-US" smtClean="0"/>
              <a:t>        RETURN @respuesta;</a:t>
            </a:r>
          </a:p>
          <a:p>
            <a:pPr algn="ctr"/>
            <a:r>
              <a:rPr lang="en-US" smtClean="0"/>
              <a:t>    END;</a:t>
            </a:r>
          </a:p>
          <a:p>
            <a:pPr algn="ctr"/>
            <a:endParaRPr lang="en-US" smtClean="0"/>
          </a:p>
          <a:p>
            <a:pPr algn="ctr"/>
            <a:r>
              <a:rPr lang="en-US" smtClean="0"/>
              <a:t>SELECT dbo.resta_tres_numeros(12,6,4);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25654"/>
            <a:ext cx="5834478" cy="57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85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742757" y="46167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677" y="56213"/>
            <a:ext cx="120842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419" sz="4400" b="1" cap="none" spc="0" dirty="0" smtClean="0">
                <a:ln/>
                <a:solidFill>
                  <a:schemeClr val="accent4"/>
                </a:solidFill>
                <a:effectLst/>
              </a:rPr>
              <a:t>Crear una función que permita sumar 3 números.</a:t>
            </a:r>
            <a:endParaRPr lang="es-ES" sz="4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6" name="Proceso alternativo 5"/>
          <p:cNvSpPr/>
          <p:nvPr/>
        </p:nvSpPr>
        <p:spPr>
          <a:xfrm>
            <a:off x="203347" y="881867"/>
            <a:ext cx="6528757" cy="58502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/>
              <a:t>CREATE OR ALTER FUNCTION </a:t>
            </a:r>
            <a:r>
              <a:rPr lang="es-419" dirty="0" err="1" smtClean="0"/>
              <a:t>suma_resta_tres_numeros</a:t>
            </a:r>
            <a:r>
              <a:rPr lang="es-419" dirty="0" smtClean="0"/>
              <a:t> (@num1 INT, @num2 INT,@num3 INT)</a:t>
            </a:r>
          </a:p>
          <a:p>
            <a:pPr algn="ctr"/>
            <a:r>
              <a:rPr lang="es-419" dirty="0" smtClean="0"/>
              <a:t>RETURNS VARCHAR(50)</a:t>
            </a:r>
          </a:p>
          <a:p>
            <a:pPr algn="ctr"/>
            <a:r>
              <a:rPr lang="es-419" dirty="0" smtClean="0"/>
              <a:t>    AS</a:t>
            </a:r>
          </a:p>
          <a:p>
            <a:pPr algn="ctr"/>
            <a:r>
              <a:rPr lang="es-419" dirty="0" smtClean="0"/>
              <a:t>    BEGIN</a:t>
            </a:r>
          </a:p>
          <a:p>
            <a:pPr algn="ctr"/>
            <a:r>
              <a:rPr lang="es-419" dirty="0" smtClean="0"/>
              <a:t>        DECLARE @</a:t>
            </a:r>
            <a:r>
              <a:rPr lang="es-419" dirty="0" err="1" smtClean="0"/>
              <a:t>resultado_suma</a:t>
            </a:r>
            <a:r>
              <a:rPr lang="es-419" dirty="0" smtClean="0"/>
              <a:t> INT = 0</a:t>
            </a:r>
          </a:p>
          <a:p>
            <a:pPr algn="ctr"/>
            <a:r>
              <a:rPr lang="es-419" dirty="0" smtClean="0"/>
              <a:t>        DECLARE @</a:t>
            </a:r>
            <a:r>
              <a:rPr lang="es-419" dirty="0" err="1" smtClean="0"/>
              <a:t>resultado_resta</a:t>
            </a:r>
            <a:r>
              <a:rPr lang="es-419" dirty="0" smtClean="0"/>
              <a:t> INT = 0</a:t>
            </a:r>
          </a:p>
          <a:p>
            <a:pPr algn="ctr"/>
            <a:r>
              <a:rPr lang="es-419" dirty="0" smtClean="0"/>
              <a:t>        DECLARE @respuesta VARCHAR (50) = ''</a:t>
            </a:r>
          </a:p>
          <a:p>
            <a:pPr algn="ctr"/>
            <a:r>
              <a:rPr lang="es-419" dirty="0" smtClean="0"/>
              <a:t>        DECLARE @a VARCHAR (30) = ''</a:t>
            </a:r>
          </a:p>
          <a:p>
            <a:pPr algn="ctr"/>
            <a:r>
              <a:rPr lang="es-419" dirty="0" smtClean="0"/>
              <a:t>        DECLARE @b VARCHAR (30) = ''</a:t>
            </a:r>
          </a:p>
          <a:p>
            <a:pPr algn="ctr"/>
            <a:r>
              <a:rPr lang="es-419" dirty="0" smtClean="0"/>
              <a:t>        SET @</a:t>
            </a:r>
            <a:r>
              <a:rPr lang="es-419" dirty="0" err="1" smtClean="0"/>
              <a:t>resultado_suma</a:t>
            </a:r>
            <a:r>
              <a:rPr lang="es-419" dirty="0" smtClean="0"/>
              <a:t> = @num1 + @num2 + @num3</a:t>
            </a:r>
          </a:p>
          <a:p>
            <a:pPr algn="ctr"/>
            <a:r>
              <a:rPr lang="es-419" dirty="0" smtClean="0"/>
              <a:t>        SET @a = @</a:t>
            </a:r>
            <a:r>
              <a:rPr lang="es-419" dirty="0" err="1" smtClean="0"/>
              <a:t>resultado_suma</a:t>
            </a:r>
            <a:endParaRPr lang="es-419" dirty="0" smtClean="0"/>
          </a:p>
          <a:p>
            <a:pPr algn="ctr"/>
            <a:r>
              <a:rPr lang="es-419" dirty="0" smtClean="0"/>
              <a:t>        SET @</a:t>
            </a:r>
            <a:r>
              <a:rPr lang="es-419" dirty="0" err="1" smtClean="0"/>
              <a:t>resultado_resta</a:t>
            </a:r>
            <a:r>
              <a:rPr lang="es-419" dirty="0" smtClean="0"/>
              <a:t> = @num1 - @num2 - @num3</a:t>
            </a:r>
          </a:p>
          <a:p>
            <a:pPr algn="ctr"/>
            <a:r>
              <a:rPr lang="es-419" dirty="0" smtClean="0"/>
              <a:t>        SET @b = @</a:t>
            </a:r>
            <a:r>
              <a:rPr lang="es-419" dirty="0" err="1" smtClean="0"/>
              <a:t>resultado_resta</a:t>
            </a:r>
            <a:endParaRPr lang="es-419" dirty="0" smtClean="0"/>
          </a:p>
          <a:p>
            <a:pPr algn="ctr"/>
            <a:r>
              <a:rPr lang="es-419" dirty="0" smtClean="0"/>
              <a:t>        SET @respuesta = 'la suma es: '+@a+' y la resta es: '+@b</a:t>
            </a:r>
          </a:p>
          <a:p>
            <a:pPr algn="ctr"/>
            <a:r>
              <a:rPr lang="es-419" dirty="0" smtClean="0"/>
              <a:t>        RETURN @respuesta</a:t>
            </a:r>
          </a:p>
          <a:p>
            <a:pPr algn="ctr"/>
            <a:r>
              <a:rPr lang="es-419" dirty="0" smtClean="0"/>
              <a:t>    END;</a:t>
            </a:r>
          </a:p>
          <a:p>
            <a:pPr algn="ctr"/>
            <a:endParaRPr lang="es-419" dirty="0" smtClean="0"/>
          </a:p>
          <a:p>
            <a:pPr algn="ctr"/>
            <a:r>
              <a:rPr lang="es-419" dirty="0" smtClean="0"/>
              <a:t>SELECT </a:t>
            </a:r>
            <a:r>
              <a:rPr lang="es-419" dirty="0" err="1" smtClean="0"/>
              <a:t>dbo.suma_resta_tres_numeros</a:t>
            </a:r>
            <a:r>
              <a:rPr lang="es-419" dirty="0" smtClean="0"/>
              <a:t> ( 10, 5, 30);</a:t>
            </a:r>
            <a:endParaRPr lang="es-419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033" y="728870"/>
            <a:ext cx="5121914" cy="58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1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742757" y="46167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5932" y="1695127"/>
            <a:ext cx="84290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¡GRACIAS POR SU ATENCIÓN!</a:t>
            </a:r>
            <a:endParaRPr lang="es-E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Cubo 8"/>
          <p:cNvSpPr/>
          <p:nvPr/>
        </p:nvSpPr>
        <p:spPr>
          <a:xfrm>
            <a:off x="2345635" y="3187724"/>
            <a:ext cx="4320208" cy="310100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CuadroTexto 9"/>
          <p:cNvSpPr txBox="1"/>
          <p:nvPr/>
        </p:nvSpPr>
        <p:spPr>
          <a:xfrm>
            <a:off x="2557670" y="4313584"/>
            <a:ext cx="3185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LINK DE VIDEO:</a:t>
            </a:r>
          </a:p>
          <a:p>
            <a:r>
              <a:rPr lang="es-MX" dirty="0" smtClean="0">
                <a:hlinkClick r:id="rId3"/>
              </a:rPr>
              <a:t>https://drive.google.com/file/d/1SyAXie0YrUA4KS06KZXshK-AWMRS3Iku/view?usp=sharing</a:t>
            </a:r>
            <a:endParaRPr lang="es-MX" dirty="0" smtClean="0"/>
          </a:p>
          <a:p>
            <a:endParaRPr lang="es-MX" dirty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604449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0" y="149995"/>
            <a:ext cx="10654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dirty="0" smtClean="0">
                <a:ln/>
                <a:solidFill>
                  <a:schemeClr val="accent4"/>
                </a:solidFill>
              </a:rPr>
              <a:t>¿</a:t>
            </a:r>
            <a:r>
              <a:rPr lang="es-419" sz="5400" b="1" dirty="0" smtClean="0">
                <a:ln/>
                <a:solidFill>
                  <a:schemeClr val="accent4"/>
                </a:solidFill>
              </a:rPr>
              <a:t>Que es el modelo entidad relación?</a:t>
            </a:r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Proceso alternativo 2"/>
          <p:cNvSpPr/>
          <p:nvPr/>
        </p:nvSpPr>
        <p:spPr>
          <a:xfrm>
            <a:off x="123568" y="1374843"/>
            <a:ext cx="5585254" cy="179784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" name="CuadroTexto 3"/>
          <p:cNvSpPr txBox="1"/>
          <p:nvPr/>
        </p:nvSpPr>
        <p:spPr>
          <a:xfrm>
            <a:off x="451022" y="1575653"/>
            <a:ext cx="4930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Un modelo entidad relación es una herramienta para el diagrama de conceptos de un modelo lógico en nuestra base de datos. </a:t>
            </a:r>
          </a:p>
          <a:p>
            <a:r>
              <a:rPr lang="es-419" dirty="0" smtClean="0"/>
              <a:t>Es el proceso que permite describir el tipo y las relaciones entre los datos. </a:t>
            </a:r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382" y="1374843"/>
            <a:ext cx="3539118" cy="16211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ángulo 6"/>
          <p:cNvSpPr/>
          <p:nvPr/>
        </p:nvSpPr>
        <p:spPr>
          <a:xfrm>
            <a:off x="0" y="3172685"/>
            <a:ext cx="973712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419" sz="4000" b="1" dirty="0">
                <a:ln/>
                <a:solidFill>
                  <a:schemeClr val="accent4"/>
                </a:solidFill>
              </a:rPr>
              <a:t>¿</a:t>
            </a:r>
            <a:r>
              <a:rPr lang="es-419" sz="4000" b="1" cap="none" spc="0" dirty="0" smtClean="0">
                <a:ln/>
                <a:solidFill>
                  <a:schemeClr val="accent4"/>
                </a:solidFill>
                <a:effectLst/>
              </a:rPr>
              <a:t>Que es el modelo lógico en bases de datos relacionales?</a:t>
            </a:r>
            <a:endParaRPr lang="es-ES" sz="4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Proceso alternativo 7"/>
          <p:cNvSpPr/>
          <p:nvPr/>
        </p:nvSpPr>
        <p:spPr>
          <a:xfrm>
            <a:off x="123568" y="4615828"/>
            <a:ext cx="5585254" cy="179784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419" dirty="0" smtClean="0">
                <a:solidFill>
                  <a:prstClr val="black"/>
                </a:solidFill>
              </a:rPr>
              <a:t>Un modelo lógico de datos es un modelo que no es específico de una base de datos que describe aspectos relacionados con las necesidades de una organización para recopilar datos y las relaciones entre estos aspectos.</a:t>
            </a:r>
            <a:endParaRPr lang="es-419" dirty="0">
              <a:solidFill>
                <a:prstClr val="black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346" y="4400521"/>
            <a:ext cx="3261154" cy="2228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3835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0"/>
            <a:ext cx="10319211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419" sz="3600" b="1" cap="none" spc="0" dirty="0" smtClean="0">
                <a:ln/>
                <a:solidFill>
                  <a:schemeClr val="accent4"/>
                </a:solidFill>
                <a:effectLst/>
              </a:rPr>
              <a:t>Describe y menciona que formas(</a:t>
            </a:r>
            <a:r>
              <a:rPr lang="es-419" sz="3600" b="1" cap="none" spc="0" dirty="0" err="1" smtClean="0">
                <a:ln/>
                <a:solidFill>
                  <a:schemeClr val="accent4"/>
                </a:solidFill>
                <a:effectLst/>
              </a:rPr>
              <a:t>shapes</a:t>
            </a:r>
            <a:r>
              <a:rPr lang="es-419" sz="3600" b="1" cap="none" spc="0" dirty="0" smtClean="0">
                <a:ln/>
                <a:solidFill>
                  <a:schemeClr val="accent4"/>
                </a:solidFill>
                <a:effectLst/>
              </a:rPr>
              <a:t>) se utiliza para graficar un modelo entidad relación.</a:t>
            </a:r>
          </a:p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Proceso 3"/>
          <p:cNvSpPr/>
          <p:nvPr/>
        </p:nvSpPr>
        <p:spPr>
          <a:xfrm>
            <a:off x="193905" y="1358901"/>
            <a:ext cx="4815417" cy="18746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CuadroTexto 5"/>
          <p:cNvSpPr txBox="1"/>
          <p:nvPr/>
        </p:nvSpPr>
        <p:spPr>
          <a:xfrm>
            <a:off x="477078" y="1630017"/>
            <a:ext cx="4532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En él las entidades se representan utilizando rectángulos, los atributos por medio de círculos o elipses y las relaciones con rombos también líneas que conectan las entidades que tienen algún tipo de vínculo.</a:t>
            </a:r>
            <a:endParaRPr lang="es-419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046" y="1508946"/>
            <a:ext cx="5695741" cy="17194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Rectángulo 7"/>
          <p:cNvSpPr/>
          <p:nvPr/>
        </p:nvSpPr>
        <p:spPr>
          <a:xfrm>
            <a:off x="-5" y="3378461"/>
            <a:ext cx="7082132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3600" b="1" dirty="0">
                <a:ln/>
                <a:solidFill>
                  <a:schemeClr val="accent4"/>
                </a:solidFill>
              </a:rPr>
              <a:t>¿</a:t>
            </a:r>
            <a:r>
              <a:rPr lang="es-419" sz="3600" b="1" cap="none" spc="0" dirty="0" smtClean="0">
                <a:ln/>
                <a:solidFill>
                  <a:schemeClr val="accent4"/>
                </a:solidFill>
                <a:effectLst/>
              </a:rPr>
              <a:t>Qué es una función de agregación?</a:t>
            </a:r>
          </a:p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9" name="Proceso 8"/>
          <p:cNvSpPr/>
          <p:nvPr/>
        </p:nvSpPr>
        <p:spPr>
          <a:xfrm>
            <a:off x="283271" y="4189590"/>
            <a:ext cx="4815417" cy="187463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dirty="0" smtClean="0">
                <a:solidFill>
                  <a:schemeClr val="tx1"/>
                </a:solidFill>
              </a:rPr>
              <a:t>Una función de agregación es una función que resume las filas de un grupo en un solo valor. COUNT , MIN y MAX son ejemplos de funciones de agregación. Cuando se usa junto con una cláusula GROUP BY , los grupos resumidos suelen tener al menos una fila.</a:t>
            </a:r>
            <a:endParaRPr lang="es-419" dirty="0">
              <a:solidFill>
                <a:schemeClr val="tx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236" y="4479235"/>
            <a:ext cx="2466975" cy="1992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3824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0" y="157874"/>
            <a:ext cx="1052781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419" sz="4800" b="1" cap="none" spc="0" dirty="0" smtClean="0">
                <a:ln/>
                <a:solidFill>
                  <a:schemeClr val="accent4"/>
                </a:solidFill>
                <a:effectLst/>
              </a:rPr>
              <a:t>Muestre ejemplo del uso de 2 funciones </a:t>
            </a:r>
          </a:p>
          <a:p>
            <a:r>
              <a:rPr lang="es-419" sz="4800" b="1" cap="none" spc="0" dirty="0" smtClean="0">
                <a:ln/>
                <a:solidFill>
                  <a:schemeClr val="accent4"/>
                </a:solidFill>
                <a:effectLst/>
              </a:rPr>
              <a:t>de agregación</a:t>
            </a:r>
            <a:endParaRPr lang="es-ES" sz="4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1607575" y="2120346"/>
            <a:ext cx="8212285" cy="33272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3200" dirty="0" smtClean="0"/>
              <a:t>SELECT COUNT(*)           </a:t>
            </a:r>
          </a:p>
          <a:p>
            <a:r>
              <a:rPr lang="es-419" sz="3200" dirty="0" smtClean="0"/>
              <a:t>FROM cliente AS cli;</a:t>
            </a:r>
          </a:p>
          <a:p>
            <a:pPr algn="ctr"/>
            <a:endParaRPr lang="es-419" dirty="0" smtClean="0"/>
          </a:p>
          <a:p>
            <a:r>
              <a:rPr lang="es-419" sz="3200" dirty="0" smtClean="0"/>
              <a:t>SELECT MAX(</a:t>
            </a:r>
            <a:r>
              <a:rPr lang="es-419" sz="3200" dirty="0" err="1" smtClean="0"/>
              <a:t>dp.precio_unidad</a:t>
            </a:r>
            <a:r>
              <a:rPr lang="es-419" sz="3200" dirty="0" smtClean="0"/>
              <a:t>)</a:t>
            </a:r>
          </a:p>
          <a:p>
            <a:r>
              <a:rPr lang="es-419" sz="3200" dirty="0" smtClean="0"/>
              <a:t>FROM </a:t>
            </a:r>
            <a:r>
              <a:rPr lang="es-419" sz="3200" dirty="0" err="1" smtClean="0"/>
              <a:t>detalle_pedido</a:t>
            </a:r>
            <a:r>
              <a:rPr lang="es-419" sz="3200" dirty="0" smtClean="0"/>
              <a:t> AS </a:t>
            </a:r>
            <a:r>
              <a:rPr lang="es-419" sz="3200" dirty="0" err="1" smtClean="0"/>
              <a:t>dp</a:t>
            </a:r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42586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0" y="171127"/>
            <a:ext cx="1111926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419" sz="5400" b="1" cap="none" spc="0" dirty="0" smtClean="0">
                <a:ln/>
                <a:solidFill>
                  <a:schemeClr val="accent4"/>
                </a:solidFill>
                <a:effectLst/>
              </a:rPr>
              <a:t>Muestre un ejemplo del uso de JOINS.</a:t>
            </a:r>
          </a:p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Esquina doblada 2"/>
          <p:cNvSpPr/>
          <p:nvPr/>
        </p:nvSpPr>
        <p:spPr>
          <a:xfrm>
            <a:off x="2478156" y="1603512"/>
            <a:ext cx="7434470" cy="4108175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70C0"/>
                </a:solidFill>
              </a:rPr>
              <a:t>SELECT </a:t>
            </a:r>
            <a:r>
              <a:rPr lang="en-US" b="1" dirty="0" err="1" smtClean="0">
                <a:solidFill>
                  <a:srgbClr val="0070C0"/>
                </a:solidFill>
              </a:rPr>
              <a:t>prod.nombres</a:t>
            </a:r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FROM </a:t>
            </a:r>
            <a:r>
              <a:rPr lang="en-US" b="1" dirty="0" err="1" smtClean="0">
                <a:solidFill>
                  <a:srgbClr val="0070C0"/>
                </a:solidFill>
              </a:rPr>
              <a:t>productos</a:t>
            </a:r>
            <a:r>
              <a:rPr lang="en-US" b="1" dirty="0" smtClean="0">
                <a:solidFill>
                  <a:srgbClr val="0070C0"/>
                </a:solidFill>
              </a:rPr>
              <a:t> AS prod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INNER JOIN </a:t>
            </a:r>
            <a:r>
              <a:rPr lang="en-US" b="1" dirty="0" err="1" smtClean="0">
                <a:solidFill>
                  <a:srgbClr val="0070C0"/>
                </a:solidFill>
              </a:rPr>
              <a:t>detalle_pedido</a:t>
            </a:r>
            <a:r>
              <a:rPr lang="en-US" b="1" dirty="0" smtClean="0">
                <a:solidFill>
                  <a:srgbClr val="0070C0"/>
                </a:solidFill>
              </a:rPr>
              <a:t> AS </a:t>
            </a:r>
            <a:r>
              <a:rPr lang="en-US" b="1" dirty="0" err="1" smtClean="0">
                <a:solidFill>
                  <a:srgbClr val="0070C0"/>
                </a:solidFill>
              </a:rPr>
              <a:t>dp</a:t>
            </a:r>
            <a:r>
              <a:rPr lang="en-US" b="1" dirty="0" smtClean="0">
                <a:solidFill>
                  <a:srgbClr val="0070C0"/>
                </a:solidFill>
              </a:rPr>
              <a:t> ON </a:t>
            </a:r>
            <a:r>
              <a:rPr lang="en-US" b="1" dirty="0" err="1" smtClean="0">
                <a:solidFill>
                  <a:srgbClr val="0070C0"/>
                </a:solidFill>
              </a:rPr>
              <a:t>prod.id_producto</a:t>
            </a:r>
            <a:r>
              <a:rPr lang="en-US" b="1" dirty="0" smtClean="0">
                <a:solidFill>
                  <a:srgbClr val="0070C0"/>
                </a:solidFill>
              </a:rPr>
              <a:t>=</a:t>
            </a:r>
            <a:r>
              <a:rPr lang="en-US" b="1" dirty="0" err="1" smtClean="0">
                <a:solidFill>
                  <a:srgbClr val="0070C0"/>
                </a:solidFill>
              </a:rPr>
              <a:t>dp.id_producto</a:t>
            </a:r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INNER JOIN </a:t>
            </a:r>
            <a:r>
              <a:rPr lang="en-US" b="1" dirty="0" err="1" smtClean="0">
                <a:solidFill>
                  <a:srgbClr val="0070C0"/>
                </a:solidFill>
              </a:rPr>
              <a:t>pedido</a:t>
            </a:r>
            <a:r>
              <a:rPr lang="en-US" b="1" dirty="0" smtClean="0">
                <a:solidFill>
                  <a:srgbClr val="0070C0"/>
                </a:solidFill>
              </a:rPr>
              <a:t> AS </a:t>
            </a:r>
            <a:r>
              <a:rPr lang="en-US" b="1" dirty="0" err="1" smtClean="0">
                <a:solidFill>
                  <a:srgbClr val="0070C0"/>
                </a:solidFill>
              </a:rPr>
              <a:t>ped</a:t>
            </a:r>
            <a:r>
              <a:rPr lang="en-US" b="1" dirty="0" smtClean="0">
                <a:solidFill>
                  <a:srgbClr val="0070C0"/>
                </a:solidFill>
              </a:rPr>
              <a:t> ON </a:t>
            </a:r>
            <a:r>
              <a:rPr lang="en-US" b="1" dirty="0" err="1" smtClean="0">
                <a:solidFill>
                  <a:srgbClr val="0070C0"/>
                </a:solidFill>
              </a:rPr>
              <a:t>dp.id_pedido</a:t>
            </a:r>
            <a:r>
              <a:rPr lang="en-US" b="1" dirty="0" smtClean="0">
                <a:solidFill>
                  <a:srgbClr val="0070C0"/>
                </a:solidFill>
              </a:rPr>
              <a:t> = </a:t>
            </a:r>
            <a:r>
              <a:rPr lang="en-US" b="1" dirty="0" err="1" smtClean="0">
                <a:solidFill>
                  <a:srgbClr val="0070C0"/>
                </a:solidFill>
              </a:rPr>
              <a:t>ped.id_pedido</a:t>
            </a:r>
            <a:endParaRPr lang="en-US" b="1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WHERE </a:t>
            </a:r>
            <a:r>
              <a:rPr lang="en-US" b="1" dirty="0" err="1" smtClean="0">
                <a:solidFill>
                  <a:srgbClr val="0070C0"/>
                </a:solidFill>
              </a:rPr>
              <a:t>ped.id_pedido</a:t>
            </a:r>
            <a:r>
              <a:rPr lang="en-US" b="1" dirty="0" smtClean="0">
                <a:solidFill>
                  <a:srgbClr val="0070C0"/>
                </a:solidFill>
              </a:rPr>
              <a:t> = 1</a:t>
            </a:r>
            <a:endParaRPr lang="es-419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8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75756" y="316900"/>
            <a:ext cx="6619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 smtClean="0">
                <a:ln/>
                <a:solidFill>
                  <a:schemeClr val="accent4"/>
                </a:solidFill>
                <a:effectLst/>
              </a:rPr>
              <a:t>¿</a:t>
            </a:r>
            <a:r>
              <a:rPr lang="es-419" sz="5400" b="1" cap="none" spc="0" dirty="0" smtClean="0">
                <a:ln/>
                <a:solidFill>
                  <a:schemeClr val="accent4"/>
                </a:solidFill>
                <a:effectLst/>
              </a:rPr>
              <a:t>Qué es SQL y NoSQL</a:t>
            </a:r>
            <a:r>
              <a:rPr lang="es-419" sz="5400" b="1" dirty="0">
                <a:ln/>
                <a:solidFill>
                  <a:schemeClr val="accent4"/>
                </a:solidFill>
              </a:rPr>
              <a:t>?</a:t>
            </a:r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Proceso alternativo 2"/>
          <p:cNvSpPr/>
          <p:nvPr/>
        </p:nvSpPr>
        <p:spPr>
          <a:xfrm>
            <a:off x="556591" y="1550504"/>
            <a:ext cx="5062331" cy="336605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2000" b="1" dirty="0" smtClean="0">
                <a:solidFill>
                  <a:schemeClr val="tx1"/>
                </a:solidFill>
              </a:rPr>
              <a:t>SQL permite combinar de forma eficiente diferentes tablas para extraer información relacionada, mientras que NoSQL no lo permite o muy limitadamente. NoSQL permite distribuir grandes cantidades de información; mientras que SQL facilita distribuir bases de datos relacionales.</a:t>
            </a:r>
            <a:endParaRPr lang="es-419" sz="2000" b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3688"/>
            <a:ext cx="5478567" cy="2337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654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0" y="0"/>
            <a:ext cx="1184119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419" sz="5400" b="1" dirty="0" smtClean="0">
                <a:ln/>
                <a:solidFill>
                  <a:schemeClr val="accent4"/>
                </a:solidFill>
              </a:rPr>
              <a:t>A que se refiere cuando se habla de ISO, </a:t>
            </a:r>
          </a:p>
          <a:p>
            <a:r>
              <a:rPr lang="es-419" sz="5400" b="1" dirty="0" smtClean="0">
                <a:ln/>
                <a:solidFill>
                  <a:schemeClr val="accent4"/>
                </a:solidFill>
              </a:rPr>
              <a:t>que es una ISO.</a:t>
            </a:r>
          </a:p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6" name="Proceso alternativo 5"/>
          <p:cNvSpPr/>
          <p:nvPr/>
        </p:nvSpPr>
        <p:spPr>
          <a:xfrm>
            <a:off x="145774" y="2186610"/>
            <a:ext cx="5353877" cy="243955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419" b="1" dirty="0" smtClean="0">
              <a:solidFill>
                <a:schemeClr val="tx1"/>
              </a:solidFill>
            </a:endParaRPr>
          </a:p>
          <a:p>
            <a:r>
              <a:rPr lang="es-419" sz="2000" b="1" dirty="0" smtClean="0">
                <a:solidFill>
                  <a:schemeClr val="tx1"/>
                </a:solidFill>
              </a:rPr>
              <a:t>ISO se refiere a documentos que especifican requerimientos que pueden ser empleados en organizaciones para garantizar que los productos o servicios ofrecidos por dichas organizaciones cumplen con su objetivo.</a:t>
            </a:r>
            <a:endParaRPr lang="es-419" sz="2000" b="1" dirty="0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487" y="2585323"/>
            <a:ext cx="4716448" cy="29477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54847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32522" y="-63835"/>
            <a:ext cx="1165787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s-419" sz="5400" b="1" dirty="0">
                <a:ln/>
                <a:solidFill>
                  <a:schemeClr val="accent4"/>
                </a:solidFill>
              </a:rPr>
              <a:t>¿</a:t>
            </a:r>
            <a:r>
              <a:rPr lang="es-419" sz="5400" b="1" dirty="0" smtClean="0">
                <a:ln/>
                <a:solidFill>
                  <a:schemeClr val="accent4"/>
                </a:solidFill>
              </a:rPr>
              <a:t>Quien creo el modelo entidad relación </a:t>
            </a:r>
          </a:p>
          <a:p>
            <a:r>
              <a:rPr lang="es-419" sz="5400" b="1" dirty="0" smtClean="0">
                <a:ln/>
                <a:solidFill>
                  <a:schemeClr val="accent4"/>
                </a:solidFill>
              </a:rPr>
              <a:t>o mas conocido como E-R?</a:t>
            </a:r>
          </a:p>
          <a:p>
            <a:pPr algn="ctr"/>
            <a:r>
              <a:rPr lang="es-419" sz="5400" b="1" dirty="0" smtClean="0">
                <a:ln/>
                <a:solidFill>
                  <a:schemeClr val="accent4"/>
                </a:solidFill>
              </a:rPr>
              <a:t> </a:t>
            </a:r>
          </a:p>
          <a:p>
            <a:pPr algn="ctr"/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6" name="Proceso alternativo 5"/>
          <p:cNvSpPr/>
          <p:nvPr/>
        </p:nvSpPr>
        <p:spPr>
          <a:xfrm>
            <a:off x="607580" y="2451654"/>
            <a:ext cx="5353877" cy="2439550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b="1" smtClean="0">
                <a:solidFill>
                  <a:schemeClr val="tx1"/>
                </a:solidFill>
              </a:rPr>
              <a:t>Peter Chen (también conocido como Peter Pin-Shan Chen) actualmente se desempeña como miembro de la facultad de la Universidad Carnegie Mellon ubicada en Pittsburgh y se le atribuye el desarrollo del modelo ER para el diseño de bases de datos en los 70.</a:t>
            </a:r>
            <a:endParaRPr lang="es-419" b="1" dirty="0" smtClean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773" y="1515718"/>
            <a:ext cx="3505200" cy="4648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2690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177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7735" y="46167"/>
            <a:ext cx="115947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419" sz="5400" b="1" cap="none" spc="0" dirty="0" smtClean="0">
                <a:ln/>
                <a:solidFill>
                  <a:schemeClr val="accent4"/>
                </a:solidFill>
                <a:effectLst/>
              </a:rPr>
              <a:t>Crear una función que permita sumar 3 </a:t>
            </a:r>
          </a:p>
          <a:p>
            <a:r>
              <a:rPr lang="es-419" sz="5400" b="1" cap="none" spc="0" dirty="0" smtClean="0">
                <a:ln/>
                <a:solidFill>
                  <a:schemeClr val="accent4"/>
                </a:solidFill>
                <a:effectLst/>
              </a:rPr>
              <a:t>Números.</a:t>
            </a:r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58" y="1111734"/>
            <a:ext cx="5322851" cy="55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40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900</Words>
  <Application>Microsoft Office PowerPoint</Application>
  <PresentationFormat>Panorámica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Bahnschrift Condensed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Intel PC</dc:creator>
  <cp:lastModifiedBy>Intel PC</cp:lastModifiedBy>
  <cp:revision>15</cp:revision>
  <dcterms:created xsi:type="dcterms:W3CDTF">2021-10-22T22:56:42Z</dcterms:created>
  <dcterms:modified xsi:type="dcterms:W3CDTF">2021-10-23T06:42:01Z</dcterms:modified>
</cp:coreProperties>
</file>